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sldIdLst>
    <p:sldId id="256" r:id="rId2"/>
    <p:sldId id="291" r:id="rId3"/>
    <p:sldId id="257" r:id="rId4"/>
    <p:sldId id="293" r:id="rId5"/>
    <p:sldId id="753" r:id="rId6"/>
    <p:sldId id="797" r:id="rId7"/>
    <p:sldId id="799" r:id="rId8"/>
    <p:sldId id="258" r:id="rId9"/>
    <p:sldId id="800" r:id="rId10"/>
    <p:sldId id="798" r:id="rId11"/>
    <p:sldId id="801" r:id="rId12"/>
    <p:sldId id="802" r:id="rId13"/>
    <p:sldId id="803" r:id="rId14"/>
    <p:sldId id="262" r:id="rId15"/>
    <p:sldId id="767" r:id="rId16"/>
    <p:sldId id="796" r:id="rId17"/>
    <p:sldId id="804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8"/>
    <p:restoredTop sz="94635"/>
  </p:normalViewPr>
  <p:slideViewPr>
    <p:cSldViewPr snapToGrid="0" snapToObjects="1">
      <p:cViewPr varScale="1">
        <p:scale>
          <a:sx n="76" d="100"/>
          <a:sy n="76" d="100"/>
        </p:scale>
        <p:origin x="208" y="9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6B8B99-905E-644D-8C3B-1DEF38FC1406}" type="datetimeFigureOut">
              <a:rPr lang="ru-RU" smtClean="0"/>
              <a:t>17.08.21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7AA0C5-9021-8843-8264-D57372CBCF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4021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Образ слайда 1">
            <a:extLst>
              <a:ext uri="{FF2B5EF4-FFF2-40B4-BE49-F238E27FC236}">
                <a16:creationId xmlns:a16="http://schemas.microsoft.com/office/drawing/2014/main" id="{1E5166DD-1EE4-9941-9D01-A9D883F0C54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6" name="Заметки 2">
            <a:extLst>
              <a:ext uri="{FF2B5EF4-FFF2-40B4-BE49-F238E27FC236}">
                <a16:creationId xmlns:a16="http://schemas.microsoft.com/office/drawing/2014/main" id="{87481DDA-0A8E-0C44-B23F-C0E65E057CF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6387" name="Номер слайда 3">
            <a:extLst>
              <a:ext uri="{FF2B5EF4-FFF2-40B4-BE49-F238E27FC236}">
                <a16:creationId xmlns:a16="http://schemas.microsoft.com/office/drawing/2014/main" id="{DA4FB0F3-1FF0-A145-8B89-BF4543A0510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07B6741E-A104-6A46-940F-01AAA96BDEDB}" type="slidenum">
              <a:rPr lang="ru-RU" altLang="ru-RU" smtClean="0">
                <a:latin typeface="Calibri" panose="020F0502020204030204" pitchFamily="34" charset="0"/>
              </a:rPr>
              <a:pPr/>
              <a:t>2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83472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Образ слайда 1">
            <a:extLst>
              <a:ext uri="{FF2B5EF4-FFF2-40B4-BE49-F238E27FC236}">
                <a16:creationId xmlns:a16="http://schemas.microsoft.com/office/drawing/2014/main" id="{FA309124-C514-894B-AFB6-E12C19495DC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2" name="Заметки 2">
            <a:extLst>
              <a:ext uri="{FF2B5EF4-FFF2-40B4-BE49-F238E27FC236}">
                <a16:creationId xmlns:a16="http://schemas.microsoft.com/office/drawing/2014/main" id="{119BB752-611A-0B4E-957A-73960B822E5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0483" name="Номер слайда 3">
            <a:extLst>
              <a:ext uri="{FF2B5EF4-FFF2-40B4-BE49-F238E27FC236}">
                <a16:creationId xmlns:a16="http://schemas.microsoft.com/office/drawing/2014/main" id="{67D4931B-D923-3E43-B198-FD2779AC6BF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8B195436-7E40-9A40-84B5-01D2EE0F5B00}" type="slidenum">
              <a:rPr lang="ru-RU" altLang="ru-RU" smtClean="0">
                <a:latin typeface="Calibri" panose="020F0502020204030204" pitchFamily="34" charset="0"/>
              </a:rPr>
              <a:pPr/>
              <a:t>4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18014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CF8570-7D9A-D347-985E-3FD97C193A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BDA061E-D46F-2F41-AB5E-B24F6FDDF9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62D6629-9949-9343-B2C6-E30B35CC7B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F2BFA-BCBF-324C-BADC-80E158DFF217}" type="datetimeFigureOut">
              <a:rPr lang="ru-RU" smtClean="0"/>
              <a:t>17.08.21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9FA7D65-3062-FC42-B956-B0680A827E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D50A15E-0D9C-344C-8A86-D627EAF7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C6CCA-78CB-D047-BF7B-4BC4F5FEB8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6637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5AE025-6C3B-F14E-9682-8A7DC90BF2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04AA924-3DD5-394A-A9BD-709C134D05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09E8CB0-8222-3048-8BDA-CEE10766D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F2BFA-BCBF-324C-BADC-80E158DFF217}" type="datetimeFigureOut">
              <a:rPr lang="ru-RU" smtClean="0"/>
              <a:t>17.08.21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612CFB9-87AC-9A45-B31E-732DAD8C00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63D31F6-B6D4-9A43-A524-DAC9F42C1A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C6CCA-78CB-D047-BF7B-4BC4F5FEB8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03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6E9EA53-E911-BC49-8105-99B0F4EFB3F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19A2395-39F4-B743-92FD-E9B477FFEE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9F31B06-99E5-5349-BB62-353F131442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F2BFA-BCBF-324C-BADC-80E158DFF217}" type="datetimeFigureOut">
              <a:rPr lang="ru-RU" smtClean="0"/>
              <a:t>17.08.21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85B4400-7338-BD49-96CC-968A121984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6FF39F4-C035-6841-87C0-E4FF0D3C6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C6CCA-78CB-D047-BF7B-4BC4F5FEB8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6443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07C01D-A0FF-2B49-ABA2-56A704ABF1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BBDF248-D698-4547-8995-BB1480199D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7476322-45C9-7446-A10B-A4249775DC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F2BFA-BCBF-324C-BADC-80E158DFF217}" type="datetimeFigureOut">
              <a:rPr lang="ru-RU" smtClean="0"/>
              <a:t>17.08.21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5C6E953-15D2-7A46-A494-06F9F09484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DDBB68D-E823-BB41-8FF1-22638C6A48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C6CCA-78CB-D047-BF7B-4BC4F5FEB8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30049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530929-D030-A24D-8297-5E7B618A39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A8CA8F6-5DB4-BA4F-BD5C-C7D8459C94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4E8290A-B8B7-2646-BFCB-FE288DD72F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F2BFA-BCBF-324C-BADC-80E158DFF217}" type="datetimeFigureOut">
              <a:rPr lang="ru-RU" smtClean="0"/>
              <a:t>17.08.21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4A8476B-6AA9-7846-84FE-2B5D12148C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E7BCBE9-6683-2A4B-88BF-4DCD79381E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C6CCA-78CB-D047-BF7B-4BC4F5FEB8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69615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A09A91-4484-A843-9071-A752A7EDE0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C3C6BC3-FEDB-594F-8B80-059AC02A85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9331B1A-7FDC-4249-BF53-FA1DCF98A1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E2420B1-2623-B147-AEF5-C8B7170473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F2BFA-BCBF-324C-BADC-80E158DFF217}" type="datetimeFigureOut">
              <a:rPr lang="ru-RU" smtClean="0"/>
              <a:t>17.08.21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CF4BC87-3F9F-6A48-8A6F-22A5337247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043DAAF-DCAA-BB42-8A9E-0B72CD944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C6CCA-78CB-D047-BF7B-4BC4F5FEB8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3843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17DC86-AA20-6647-9B98-6B075D012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BDA6DD7-C47C-9F47-AE04-7706AC745A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9890878-5900-2048-A2EC-46DA1E3854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E8A9A91-A677-4C4A-8C24-70914C44EAD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E7BAE38-FFF1-AF4E-8825-35C5DC8D8BE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D9EF33A-DFEE-394F-A0E7-3D9EDCFF9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F2BFA-BCBF-324C-BADC-80E158DFF217}" type="datetimeFigureOut">
              <a:rPr lang="ru-RU" smtClean="0"/>
              <a:t>17.08.21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7FD549EE-3D0F-CB4C-9F40-EBF729FD46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F29C1F8-EE68-DE40-BE65-E5C78CE1BC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C6CCA-78CB-D047-BF7B-4BC4F5FEB8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2801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AD27D5-CE1F-6549-AE3D-545EBC34B6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986F861-A5B3-5A44-AE92-FD4709E3AA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F2BFA-BCBF-324C-BADC-80E158DFF217}" type="datetimeFigureOut">
              <a:rPr lang="ru-RU" smtClean="0"/>
              <a:t>17.08.21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DD1E7E0-021E-3745-A742-837DAEC64A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F8F3D2B-6358-A342-A854-6B1E703A0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C6CCA-78CB-D047-BF7B-4BC4F5FEB8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96259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2911E4F-4144-D746-BB73-37814C2219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F2BFA-BCBF-324C-BADC-80E158DFF217}" type="datetimeFigureOut">
              <a:rPr lang="ru-RU" smtClean="0"/>
              <a:t>17.08.21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B5D98F7-DC41-2C47-944B-E4C0BC772B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A1077EE-5407-8B44-B245-30A5570E6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C6CCA-78CB-D047-BF7B-4BC4F5FEB8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44159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9030FE-8B0F-6846-8F27-83CA159723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603834C-D6FA-EF4A-A575-BD47E9ECAF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BE8B196-75DA-8F4A-8EBF-BACF5BFAC1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D2D80B9-F806-BF40-9360-A075A6E64A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F2BFA-BCBF-324C-BADC-80E158DFF217}" type="datetimeFigureOut">
              <a:rPr lang="ru-RU" smtClean="0"/>
              <a:t>17.08.21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EC37343-CB60-9F4E-8760-373697603B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C1F4149-A310-F642-B9FF-7C2A9F5A7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C6CCA-78CB-D047-BF7B-4BC4F5FEB8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09890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862A3A-EE7F-B84F-AE2E-DDBDF2F8E2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12EF8793-5546-E541-9D25-FB1E5C882D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9EBF61F-66E5-B244-BB2B-92223A2D25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7083002-02A8-5C4F-9A57-2C79A467F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F2BFA-BCBF-324C-BADC-80E158DFF217}" type="datetimeFigureOut">
              <a:rPr lang="ru-RU" smtClean="0"/>
              <a:t>17.08.21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23C6FA5-3CF6-034A-BD5C-2762E5896B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EB184E0-7BBA-0A44-8F23-862B25701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C6CCA-78CB-D047-BF7B-4BC4F5FEB8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9878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48B5E1-9822-054F-B6DA-5C2B465182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103273B-52A7-9C46-BA35-E8FB9CC515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0A6C25A-2E29-E845-B933-6BE2F51B032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2F2BFA-BCBF-324C-BADC-80E158DFF217}" type="datetimeFigureOut">
              <a:rPr lang="ru-RU" smtClean="0"/>
              <a:t>17.08.21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71E288D-924B-7E42-B567-E9CF83266C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B1FB80D-D7EF-2947-AB3D-FD58884C25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1C6CCA-78CB-D047-BF7B-4BC4F5FEB8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039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file:////var/folders/2c/jvqnsndn1m3ghwh4zd2fy31h0000gn/T/com.microsoft.Word/WebArchiveCopyPasteTempFiles/page1image3024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file:////var/folders/2c/jvqnsndn1m3ghwh4zd2fy31h0000gn/T/com.microsoft.Word/WebArchiveCopyPasteTempFiles/page1image3024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file:////var/folders/2c/jvqnsndn1m3ghwh4zd2fy31h0000gn/T/com.microsoft.Word/WebArchiveCopyPasteTempFiles/page1image3024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file:////var/folders/2c/jvqnsndn1m3ghwh4zd2fy31h0000gn/T/com.microsoft.Word/WebArchiveCopyPasteTempFiles/page1image3024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Relationship Id="rId4" Type="http://schemas.openxmlformats.org/officeDocument/2006/relationships/image" Target="file:////var/folders/2c/jvqnsndn1m3ghwh4zd2fy31h0000gn/T/com.microsoft.Word/WebArchiveCopyPasteTempFiles/page1image3024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file:////var/folders/2c/jvqnsndn1m3ghwh4zd2fy31h0000gn/T/com.microsoft.Word/WebArchiveCopyPasteTempFiles/page1image3024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file:////var/folders/2c/jvqnsndn1m3ghwh4zd2fy31h0000gn/T/com.microsoft.Word/WebArchiveCopyPasteTempFiles/page1image3024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file:////var/folders/2c/jvqnsndn1m3ghwh4zd2fy31h0000gn/T/com.microsoft.Word/WebArchiveCopyPasteTempFiles/page1image3024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file:////var/folders/2c/jvqnsndn1m3ghwh4zd2fy31h0000gn/T/com.microsoft.Word/WebArchiveCopyPasteTempFiles/page1image3024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file:////var/folders/2c/jvqnsndn1m3ghwh4zd2fy31h0000gn/T/com.microsoft.Word/WebArchiveCopyPasteTempFiles/page1image302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3AAC09-DC1F-144D-B167-DCE3E25815B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Воспитание гражданина – новые акценты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73A2431-2DB7-5C48-8CD9-8860B2FFE8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30171"/>
            <a:ext cx="9144000" cy="1655762"/>
          </a:xfrm>
        </p:spPr>
        <p:txBody>
          <a:bodyPr>
            <a:normAutofit lnSpcReduction="10000"/>
          </a:bodyPr>
          <a:lstStyle/>
          <a:p>
            <a:r>
              <a:rPr lang="ru-RU" dirty="0"/>
              <a:t>Теплова Анна Борисовна</a:t>
            </a:r>
          </a:p>
          <a:p>
            <a:r>
              <a:rPr lang="ru-RU" dirty="0"/>
              <a:t>ведущий научный сотрудник ФГБНУ «Институт изучения детства, семьи и воспитания РАО», кандидат педагогических наук</a:t>
            </a:r>
          </a:p>
          <a:p>
            <a:r>
              <a:rPr lang="ru-RU" dirty="0"/>
              <a:t>г. Москва</a:t>
            </a:r>
          </a:p>
        </p:txBody>
      </p:sp>
    </p:spTree>
    <p:extLst>
      <p:ext uri="{BB962C8B-B14F-4D97-AF65-F5344CB8AC3E}">
        <p14:creationId xmlns:p14="http://schemas.microsoft.com/office/powerpoint/2010/main" val="11708035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D66BCC-928A-3A4D-9C76-C5F1B71BA7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Воспитанный человек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10C61CC-4269-5342-BAC6-8B767FBDC9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027" y="1825625"/>
            <a:ext cx="10927773" cy="4351338"/>
          </a:xfrm>
        </p:spPr>
        <p:txBody>
          <a:bodyPr>
            <a:normAutofit/>
          </a:bodyPr>
          <a:lstStyle/>
          <a:p>
            <a:r>
              <a:rPr lang="ru-RU" altLang="ru-RU" sz="3200" dirty="0"/>
              <a:t>человек, стремящийся к духовному, нравственному, умственному и физическому совершенству. </a:t>
            </a:r>
          </a:p>
          <a:p>
            <a:r>
              <a:rPr lang="ru-RU" altLang="ru-RU" sz="3200" dirty="0"/>
              <a:t>Для такого человека заложенный в любой традиционной системе ценностей приоритет духовного над материальным задает устремленность к фундаментальной непоколебимой вечной Истине, Правде, Любви как высшему Идеалу и высшей Ценности.</a:t>
            </a:r>
            <a:endParaRPr lang="ru-RU" sz="3200" dirty="0"/>
          </a:p>
        </p:txBody>
      </p:sp>
      <p:pic>
        <p:nvPicPr>
          <p:cNvPr id="4" name="Picture 6" descr="Background pattern, rectangle&#10;&#10;Description automatically generated">
            <a:extLst>
              <a:ext uri="{FF2B5EF4-FFF2-40B4-BE49-F238E27FC236}">
                <a16:creationId xmlns:a16="http://schemas.microsoft.com/office/drawing/2014/main" id="{7B3AFCC8-52D0-0541-87FA-8834B9FBAE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8" y="1296194"/>
            <a:ext cx="101187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1" descr="page1image3024">
            <a:extLst>
              <a:ext uri="{FF2B5EF4-FFF2-40B4-BE49-F238E27FC236}">
                <a16:creationId xmlns:a16="http://schemas.microsoft.com/office/drawing/2014/main" id="{227037A5-971A-6041-98FF-39858C0290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0870" y="4852715"/>
            <a:ext cx="2187584" cy="2005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25080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22C9FF-3FA0-8542-B0BC-4347059A84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Новые акценты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09E5FD8-EEC5-1B47-89C8-764ECC503D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333" y="1558636"/>
            <a:ext cx="10930467" cy="4618327"/>
          </a:xfrm>
        </p:spPr>
        <p:txBody>
          <a:bodyPr>
            <a:normAutofit/>
          </a:bodyPr>
          <a:lstStyle/>
          <a:p>
            <a:r>
              <a:rPr lang="ru-RU" dirty="0"/>
              <a:t>Создание единой системы воспитания в образовательных организациях на всех уровнях образования</a:t>
            </a:r>
          </a:p>
          <a:p>
            <a:r>
              <a:rPr lang="ru-RU" dirty="0"/>
              <a:t>В основе воспитания – российские общественные конституционные ценности: Родина, семья, человек, познание, труд, вера, красота, здоровье, спорт, природа, дружба, взаимодействие.</a:t>
            </a:r>
          </a:p>
          <a:p>
            <a:r>
              <a:rPr lang="ru-RU" dirty="0"/>
              <a:t>Патриотическое направление воспитания строится на идее патриотизма как нравственного чувства. </a:t>
            </a:r>
          </a:p>
          <a:p>
            <a:r>
              <a:rPr lang="ru-RU" dirty="0"/>
              <a:t>духовно-нравственное воспитание детей на всех уровнях образования в системном взаимодействии с семьей и социальными партнерами. </a:t>
            </a:r>
          </a:p>
        </p:txBody>
      </p:sp>
      <p:pic>
        <p:nvPicPr>
          <p:cNvPr id="4" name="Рисунок 1" descr="page1image3024">
            <a:extLst>
              <a:ext uri="{FF2B5EF4-FFF2-40B4-BE49-F238E27FC236}">
                <a16:creationId xmlns:a16="http://schemas.microsoft.com/office/drawing/2014/main" id="{8F878790-D04B-7A43-989F-FE0B9A3B24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9558" y="365125"/>
            <a:ext cx="2187584" cy="2005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63114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F47568-F80D-E048-853E-E45C0C6593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9570F82-4786-6642-8852-03C15243C2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5599" y="541866"/>
            <a:ext cx="11209867" cy="6112934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Программы воспитания ОО обеспечивают формирование социокультурного воспитательного пространства при соблюдении условий создания </a:t>
            </a:r>
            <a:r>
              <a:rPr lang="ru-RU" b="1" dirty="0"/>
              <a:t>уклада</a:t>
            </a:r>
            <a:r>
              <a:rPr lang="ru-RU" dirty="0"/>
              <a:t>, отражающего готовность всех участников образовательного процесса руководствоваться едиными принципами и регулярно воспроизводить наиболее ценные для нее </a:t>
            </a:r>
            <a:r>
              <a:rPr lang="ru-RU" dirty="0" err="1"/>
              <a:t>воспитательно</a:t>
            </a:r>
            <a:r>
              <a:rPr lang="ru-RU" dirty="0"/>
              <a:t> значимые виды совместной деятельности. </a:t>
            </a:r>
          </a:p>
          <a:p>
            <a:r>
              <a:rPr lang="ru-RU" dirty="0"/>
              <a:t>Уклад ОО направлен на сохранение преемственности принципов воспитания при переходе с уровня на уровень образования:</a:t>
            </a:r>
          </a:p>
          <a:p>
            <a:pPr lvl="0"/>
            <a:r>
              <a:rPr lang="ru-RU" dirty="0"/>
              <a:t>Обеспечение</a:t>
            </a:r>
            <a:r>
              <a:rPr lang="x-none"/>
              <a:t> личностно развивающей предметно-пространственной среды, в</a:t>
            </a:r>
            <a:r>
              <a:rPr lang="ru-RU" dirty="0"/>
              <a:t> </a:t>
            </a:r>
            <a:r>
              <a:rPr lang="x-none"/>
              <a:t>том числе современное материально-техническое обеспечение, методические материалы и средства обучения</a:t>
            </a:r>
            <a:r>
              <a:rPr lang="ru-RU" dirty="0"/>
              <a:t>.</a:t>
            </a:r>
          </a:p>
          <a:p>
            <a:pPr lvl="0"/>
            <a:r>
              <a:rPr lang="ru-RU" dirty="0"/>
              <a:t>Наличие</a:t>
            </a:r>
            <a:r>
              <a:rPr lang="x-none"/>
              <a:t> профессиональных кадров и готовность педагогического коллектива к</a:t>
            </a:r>
            <a:r>
              <a:rPr lang="ru-RU" dirty="0"/>
              <a:t> </a:t>
            </a:r>
            <a:r>
              <a:rPr lang="x-none"/>
              <a:t>достижению целевых ориентиров Программы воспитания</a:t>
            </a:r>
            <a:r>
              <a:rPr lang="ru-RU" dirty="0"/>
              <a:t>.</a:t>
            </a:r>
          </a:p>
          <a:p>
            <a:pPr lvl="0"/>
            <a:r>
              <a:rPr lang="x-none"/>
              <a:t>Взаимодействие с родителями по вопросам воспитания</a:t>
            </a:r>
            <a:r>
              <a:rPr lang="ru-RU" dirty="0"/>
              <a:t>.</a:t>
            </a:r>
          </a:p>
          <a:p>
            <a:pPr lvl="0"/>
            <a:r>
              <a:rPr lang="x-none"/>
              <a:t>Учет индивидуальных и групповых особенностей детей дошкольного возраст, в интересах которых реализуется Программа воспитания (возрастных, физических, психологических, национальных и пр.).</a:t>
            </a:r>
            <a:endParaRPr lang="ru-RU" dirty="0"/>
          </a:p>
          <a:p>
            <a:endParaRPr lang="ru-RU" dirty="0"/>
          </a:p>
        </p:txBody>
      </p:sp>
      <p:pic>
        <p:nvPicPr>
          <p:cNvPr id="4" name="Рисунок 1" descr="page1image3024">
            <a:extLst>
              <a:ext uri="{FF2B5EF4-FFF2-40B4-BE49-F238E27FC236}">
                <a16:creationId xmlns:a16="http://schemas.microsoft.com/office/drawing/2014/main" id="{18B9F0D5-F107-B54E-BE56-A63080EAB1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4596" y="5164667"/>
            <a:ext cx="1818408" cy="166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9508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72A277-0E4C-4A42-8FDE-B6607A61D9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8474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Уклад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16960DA-7532-584E-A232-5D40B1E660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5601" y="1219200"/>
            <a:ext cx="11565466" cy="5418667"/>
          </a:xfrm>
        </p:spPr>
        <p:txBody>
          <a:bodyPr>
            <a:normAutofit/>
          </a:bodyPr>
          <a:lstStyle/>
          <a:p>
            <a:r>
              <a:rPr lang="ru-RU" dirty="0"/>
              <a:t>задает и удерживает ценности воспитания – как инвариантные, так и свои собственные – для всех участников образовательных отношений: руководителей ОО, воспитателей и специалистов, вспомогательного персонала, воспитанников, родителей (законных представителей), субъектов социокультурного окружения ОО.</a:t>
            </a:r>
          </a:p>
          <a:p>
            <a:r>
              <a:rPr lang="ru-RU" dirty="0"/>
              <a:t>Уклад определяет общественный договор, основные правила жизни и отношений в ОО, нормы и традиции, психологический климат (атмосферу), безопасность, характер воспитательных процессов, способы взаимодействия между детьми и педагогами, между педагогами и родителями, детей друг с другом. На сегодняшний день уклад включает в себя сетевое информационное пространство и нормы общения участников образовательных отношений в социальных сетях.</a:t>
            </a:r>
          </a:p>
          <a:p>
            <a:endParaRPr lang="ru-RU" dirty="0"/>
          </a:p>
        </p:txBody>
      </p:sp>
      <p:pic>
        <p:nvPicPr>
          <p:cNvPr id="4" name="Рисунок 1" descr="page1image3024">
            <a:extLst>
              <a:ext uri="{FF2B5EF4-FFF2-40B4-BE49-F238E27FC236}">
                <a16:creationId xmlns:a16="http://schemas.microsoft.com/office/drawing/2014/main" id="{C5196C57-B2E7-DC45-8D0C-0995E35A83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4467" y="135467"/>
            <a:ext cx="1518666" cy="1392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413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83980" y="371803"/>
            <a:ext cx="9719681" cy="6604215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919D30EF-84CB-2442-A2B0-DA737DB75AF7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9836300" y="4682250"/>
            <a:ext cx="12068154" cy="61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099" name="Рисунок 1" descr="page1image3024">
            <a:extLst>
              <a:ext uri="{FF2B5EF4-FFF2-40B4-BE49-F238E27FC236}">
                <a16:creationId xmlns:a16="http://schemas.microsoft.com/office/drawing/2014/main" id="{8773B7BC-F48E-484E-9CEB-B936D85E85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6070" y="4508938"/>
            <a:ext cx="2187584" cy="2005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99669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TextBox 12">
            <a:extLst>
              <a:ext uri="{FF2B5EF4-FFF2-40B4-BE49-F238E27FC236}">
                <a16:creationId xmlns:a16="http://schemas.microsoft.com/office/drawing/2014/main" id="{CB1F6851-5A25-B84F-9DB5-4CD4F93D0A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199" y="1390650"/>
            <a:ext cx="10888133" cy="4262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Aft>
                <a:spcPts val="1800"/>
              </a:spcAft>
            </a:pPr>
            <a:r>
              <a:rPr lang="ru-RU" altLang="ru-RU" sz="2800" dirty="0">
                <a:solidFill>
                  <a:srgbClr val="004680"/>
                </a:solidFill>
                <a:latin typeface="Rawline Medium"/>
                <a:cs typeface="Times New Roman" panose="02020603050405020304" pitchFamily="18" charset="0"/>
              </a:rPr>
              <a:t>Система отношений взрослых и детей, основанная на взаимном уважении </a:t>
            </a:r>
          </a:p>
          <a:p>
            <a:pPr>
              <a:spcAft>
                <a:spcPts val="1800"/>
              </a:spcAft>
            </a:pPr>
            <a:r>
              <a:rPr lang="ru-RU" altLang="ru-RU" sz="2800" dirty="0">
                <a:solidFill>
                  <a:srgbClr val="004680"/>
                </a:solidFill>
                <a:latin typeface="Rawline Medium"/>
                <a:cs typeface="Times New Roman" panose="02020603050405020304" pitchFamily="18" charset="0"/>
              </a:rPr>
              <a:t>Круг традиционных праздников и событий</a:t>
            </a:r>
          </a:p>
          <a:p>
            <a:pPr>
              <a:spcAft>
                <a:spcPts val="1800"/>
              </a:spcAft>
            </a:pPr>
            <a:r>
              <a:rPr lang="ru-RU" altLang="ru-RU" sz="2800" dirty="0">
                <a:solidFill>
                  <a:srgbClr val="004680"/>
                </a:solidFill>
                <a:latin typeface="Rawline Medium"/>
                <a:cs typeface="Times New Roman" panose="02020603050405020304" pitchFamily="18" charset="0"/>
              </a:rPr>
              <a:t>Режим дня, правила поведения и ритуалы</a:t>
            </a:r>
          </a:p>
          <a:p>
            <a:pPr>
              <a:spcAft>
                <a:spcPts val="1800"/>
              </a:spcAft>
            </a:pPr>
            <a:r>
              <a:rPr lang="ru-RU" altLang="ru-RU" sz="2800" dirty="0">
                <a:solidFill>
                  <a:srgbClr val="004680"/>
                </a:solidFill>
                <a:latin typeface="Rawline Medium"/>
                <a:cs typeface="Times New Roman" panose="02020603050405020304" pitchFamily="18" charset="0"/>
              </a:rPr>
              <a:t>Воспитание ответственности через доверие и с уважение</a:t>
            </a:r>
          </a:p>
          <a:p>
            <a:pPr>
              <a:spcAft>
                <a:spcPts val="1800"/>
              </a:spcAft>
            </a:pPr>
            <a:r>
              <a:rPr lang="ru-RU" altLang="ru-RU" sz="2800" dirty="0">
                <a:solidFill>
                  <a:srgbClr val="004680"/>
                </a:solidFill>
                <a:latin typeface="Rawline Medium"/>
                <a:cs typeface="Times New Roman" panose="02020603050405020304" pitchFamily="18" charset="0"/>
              </a:rPr>
              <a:t>Авторитет труда и знания</a:t>
            </a:r>
          </a:p>
          <a:p>
            <a:pPr>
              <a:spcAft>
                <a:spcPts val="1800"/>
              </a:spcAft>
            </a:pPr>
            <a:r>
              <a:rPr lang="ru-RU" altLang="ru-RU" sz="2800" dirty="0">
                <a:solidFill>
                  <a:srgbClr val="004680"/>
                </a:solidFill>
                <a:latin typeface="Rawline Medium"/>
                <a:cs typeface="Times New Roman" panose="02020603050405020304" pitchFamily="18" charset="0"/>
              </a:rPr>
              <a:t>Свобода и ответственность </a:t>
            </a:r>
          </a:p>
        </p:txBody>
      </p:sp>
      <p:sp>
        <p:nvSpPr>
          <p:cNvPr id="71682" name="Rectangle 1">
            <a:extLst>
              <a:ext uri="{FF2B5EF4-FFF2-40B4-BE49-F238E27FC236}">
                <a16:creationId xmlns:a16="http://schemas.microsoft.com/office/drawing/2014/main" id="{157CEF16-D2A8-D247-81AE-11FE0A880A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5388" y="354013"/>
            <a:ext cx="9324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ts val="3600"/>
              </a:lnSpc>
            </a:pPr>
            <a:r>
              <a:rPr lang="ru-RU" altLang="ru-RU" sz="3000" b="1">
                <a:solidFill>
                  <a:schemeClr val="bg1"/>
                </a:solidFill>
                <a:latin typeface="Rawline Bold"/>
                <a:cs typeface="Times New Roman" panose="02020603050405020304" pitchFamily="18" charset="0"/>
              </a:rPr>
              <a:t>Формы работы</a:t>
            </a:r>
            <a:endParaRPr lang="ru-RU" altLang="ru-RU" sz="3000" b="1">
              <a:solidFill>
                <a:srgbClr val="00B0F0"/>
              </a:solidFill>
              <a:latin typeface="Rawline Bold"/>
              <a:cs typeface="Times New Roman" panose="02020603050405020304" pitchFamily="18" charset="0"/>
            </a:endParaRPr>
          </a:p>
        </p:txBody>
      </p:sp>
      <p:sp>
        <p:nvSpPr>
          <p:cNvPr id="71683" name="Прямоугольник 1">
            <a:extLst>
              <a:ext uri="{FF2B5EF4-FFF2-40B4-BE49-F238E27FC236}">
                <a16:creationId xmlns:a16="http://schemas.microsoft.com/office/drawing/2014/main" id="{4E01E985-0907-E748-B931-81FA8D0855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963" y="107950"/>
            <a:ext cx="1129982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2800" b="1" dirty="0">
                <a:solidFill>
                  <a:srgbClr val="C00000"/>
                </a:solidFill>
              </a:rPr>
              <a:t>Создание уклада ОО на основе базовых национальных ценностей</a:t>
            </a:r>
          </a:p>
        </p:txBody>
      </p:sp>
      <p:pic>
        <p:nvPicPr>
          <p:cNvPr id="71684" name="Picture 6" descr="Background pattern, rectangle&#10;&#10;Description automatically generated">
            <a:extLst>
              <a:ext uri="{FF2B5EF4-FFF2-40B4-BE49-F238E27FC236}">
                <a16:creationId xmlns:a16="http://schemas.microsoft.com/office/drawing/2014/main" id="{909385DA-A874-7642-B542-248D994451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82675"/>
            <a:ext cx="101187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85" name="Рисунок 5">
            <a:extLst>
              <a:ext uri="{FF2B5EF4-FFF2-40B4-BE49-F238E27FC236}">
                <a16:creationId xmlns:a16="http://schemas.microsoft.com/office/drawing/2014/main" id="{151F1F75-B3F9-6E4B-A1CF-FED4A652F5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9525" y="5727700"/>
            <a:ext cx="2943225" cy="8953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26552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Рисунок 5">
            <a:extLst>
              <a:ext uri="{FF2B5EF4-FFF2-40B4-BE49-F238E27FC236}">
                <a16:creationId xmlns:a16="http://schemas.microsoft.com/office/drawing/2014/main" id="{DB081A73-07C0-7D4B-A174-71A85547EF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7375" y="938213"/>
            <a:ext cx="2365375" cy="317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658" name="TextBox 12">
            <a:extLst>
              <a:ext uri="{FF2B5EF4-FFF2-40B4-BE49-F238E27FC236}">
                <a16:creationId xmlns:a16="http://schemas.microsoft.com/office/drawing/2014/main" id="{5550251A-BBE8-624F-8421-A7BC081996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9888" y="1092200"/>
            <a:ext cx="7847012" cy="463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Aft>
                <a:spcPts val="1800"/>
              </a:spcAft>
            </a:pPr>
            <a:r>
              <a:rPr lang="ru-RU" altLang="ru-RU" sz="2000">
                <a:solidFill>
                  <a:srgbClr val="004680"/>
                </a:solidFill>
                <a:latin typeface="Rawline Medium"/>
                <a:cs typeface="Times New Roman" panose="02020603050405020304" pitchFamily="18" charset="0"/>
              </a:rPr>
              <a:t>Ваше собственное поведение — самое главное в воспитании. Не думайте, что вы воспитываете ребенка только тогда, когда с ним разговариваете, или поучаете его, или приказываете ему. </a:t>
            </a:r>
          </a:p>
          <a:p>
            <a:pPr>
              <a:spcAft>
                <a:spcPts val="1800"/>
              </a:spcAft>
            </a:pPr>
            <a:r>
              <a:rPr lang="ru-RU" altLang="ru-RU" sz="2000">
                <a:solidFill>
                  <a:srgbClr val="004680"/>
                </a:solidFill>
                <a:latin typeface="Rawline Medium"/>
                <a:cs typeface="Times New Roman" panose="02020603050405020304" pitchFamily="18" charset="0"/>
              </a:rPr>
              <a:t>Нужно хорошо представлять, что вы хотите воспитать в ребенке.</a:t>
            </a:r>
          </a:p>
          <a:p>
            <a:pPr>
              <a:spcAft>
                <a:spcPts val="1800"/>
              </a:spcAft>
            </a:pPr>
            <a:r>
              <a:rPr lang="ru-RU" altLang="ru-RU" sz="2000">
                <a:solidFill>
                  <a:srgbClr val="004680"/>
                </a:solidFill>
                <a:latin typeface="Rawline Medium"/>
                <a:cs typeface="Times New Roman" panose="02020603050405020304" pitchFamily="18" charset="0"/>
              </a:rPr>
              <a:t>Воспитание детей требует самого серьезного тона, самого простого и искреннего.</a:t>
            </a:r>
          </a:p>
          <a:p>
            <a:pPr>
              <a:spcAft>
                <a:spcPts val="1800"/>
              </a:spcAft>
            </a:pPr>
            <a:r>
              <a:rPr lang="ru-RU" altLang="ru-RU" sz="2000">
                <a:solidFill>
                  <a:srgbClr val="004680"/>
                </a:solidFill>
                <a:latin typeface="Rawline Medium"/>
                <a:cs typeface="Times New Roman" panose="02020603050405020304" pitchFamily="18" charset="0"/>
              </a:rPr>
              <a:t>В воспитательной работе нет мелочей, нет пустяков. </a:t>
            </a:r>
          </a:p>
          <a:p>
            <a:pPr>
              <a:spcAft>
                <a:spcPts val="1800"/>
              </a:spcAft>
            </a:pPr>
            <a:r>
              <a:rPr lang="ru-RU" altLang="ru-RU" sz="2000">
                <a:solidFill>
                  <a:srgbClr val="004680"/>
                </a:solidFill>
                <a:latin typeface="Rawline Medium"/>
                <a:cs typeface="Times New Roman" panose="02020603050405020304" pitchFamily="18" charset="0"/>
              </a:rPr>
              <a:t>Научить ребенка любить невозможно без воспитания человеческого достоинства. </a:t>
            </a:r>
          </a:p>
          <a:p>
            <a:pPr>
              <a:spcAft>
                <a:spcPts val="1800"/>
              </a:spcAft>
            </a:pPr>
            <a:r>
              <a:rPr lang="ru-RU" altLang="ru-RU" sz="2000">
                <a:solidFill>
                  <a:srgbClr val="004680"/>
                </a:solidFill>
                <a:latin typeface="Rawline Medium"/>
                <a:cs typeface="Times New Roman" panose="02020603050405020304" pitchFamily="18" charset="0"/>
              </a:rPr>
              <a:t>Научить человека быть счастливым нельзя, но воспитать его так, чтобы он был счастливым, можно.</a:t>
            </a:r>
          </a:p>
        </p:txBody>
      </p:sp>
      <p:sp>
        <p:nvSpPr>
          <p:cNvPr id="70659" name="Rectangle 1">
            <a:extLst>
              <a:ext uri="{FF2B5EF4-FFF2-40B4-BE49-F238E27FC236}">
                <a16:creationId xmlns:a16="http://schemas.microsoft.com/office/drawing/2014/main" id="{069A22D6-30CE-1543-8E09-EBB78A8766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5388" y="354013"/>
            <a:ext cx="9324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ts val="3600"/>
              </a:lnSpc>
            </a:pPr>
            <a:r>
              <a:rPr lang="ru-RU" altLang="ru-RU" sz="3000" b="1">
                <a:solidFill>
                  <a:schemeClr val="bg1"/>
                </a:solidFill>
                <a:latin typeface="Rawline Bold"/>
                <a:cs typeface="Times New Roman" panose="02020603050405020304" pitchFamily="18" charset="0"/>
              </a:rPr>
              <a:t>Формы работы</a:t>
            </a:r>
            <a:endParaRPr lang="ru-RU" altLang="ru-RU" sz="3000" b="1">
              <a:solidFill>
                <a:srgbClr val="00B0F0"/>
              </a:solidFill>
              <a:latin typeface="Rawline Bold"/>
              <a:cs typeface="Times New Roman" panose="02020603050405020304" pitchFamily="18" charset="0"/>
            </a:endParaRPr>
          </a:p>
        </p:txBody>
      </p:sp>
      <p:sp>
        <p:nvSpPr>
          <p:cNvPr id="70660" name="Прямоугольник 1">
            <a:extLst>
              <a:ext uri="{FF2B5EF4-FFF2-40B4-BE49-F238E27FC236}">
                <a16:creationId xmlns:a16="http://schemas.microsoft.com/office/drawing/2014/main" id="{B04AA892-D7D4-7746-BA43-F1D2BDCF16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9888" y="336550"/>
            <a:ext cx="103965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2200" b="1">
                <a:solidFill>
                  <a:srgbClr val="C00000"/>
                </a:solidFill>
              </a:rPr>
              <a:t>Система воспитания человека на основе работ А.С.Макаренко</a:t>
            </a:r>
          </a:p>
        </p:txBody>
      </p:sp>
      <p:sp>
        <p:nvSpPr>
          <p:cNvPr id="70661" name="Прямоугольник 4">
            <a:extLst>
              <a:ext uri="{FF2B5EF4-FFF2-40B4-BE49-F238E27FC236}">
                <a16:creationId xmlns:a16="http://schemas.microsoft.com/office/drawing/2014/main" id="{27A9E4A5-662D-0B44-A1F9-4258D2B63C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12113" y="4279900"/>
            <a:ext cx="42132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>
                <a:solidFill>
                  <a:srgbClr val="C00000"/>
                </a:solidFill>
                <a:latin typeface="Times New Roman" panose="02020603050405020304" pitchFamily="18" charset="0"/>
              </a:rPr>
              <a:t>«Как можно больше уважения к человеку и как можно больше требовательности к нему». А.С.Макаренко</a:t>
            </a:r>
            <a:endParaRPr lang="ru-RU" altLang="ru-RU">
              <a:solidFill>
                <a:srgbClr val="C00000"/>
              </a:solidFill>
            </a:endParaRPr>
          </a:p>
        </p:txBody>
      </p:sp>
      <p:pic>
        <p:nvPicPr>
          <p:cNvPr id="70662" name="Picture 6" descr="Background pattern, rectangle&#10;&#10;Description automatically generated">
            <a:extLst>
              <a:ext uri="{FF2B5EF4-FFF2-40B4-BE49-F238E27FC236}">
                <a16:creationId xmlns:a16="http://schemas.microsoft.com/office/drawing/2014/main" id="{614260ED-2934-C246-94E9-4811393790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09613"/>
            <a:ext cx="101187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3" name="Рисунок 7">
            <a:extLst>
              <a:ext uri="{FF2B5EF4-FFF2-40B4-BE49-F238E27FC236}">
                <a16:creationId xmlns:a16="http://schemas.microsoft.com/office/drawing/2014/main" id="{AF11EE2C-5EBA-D047-9A0D-818A61F431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9525" y="5819775"/>
            <a:ext cx="2943225" cy="8953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13672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4641DD-EA2E-624B-B8A9-EC3F6BC654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D71768D-5965-B741-AFA0-21C8819F87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dirty="0">
                <a:solidFill>
                  <a:srgbClr val="C00000"/>
                </a:solidFill>
              </a:rPr>
              <a:t>СПАСИБО ЗА ВНИМАНИЕ!</a:t>
            </a:r>
          </a:p>
        </p:txBody>
      </p:sp>
      <p:pic>
        <p:nvPicPr>
          <p:cNvPr id="4" name="Рисунок 1" descr="page1image3024">
            <a:extLst>
              <a:ext uri="{FF2B5EF4-FFF2-40B4-BE49-F238E27FC236}">
                <a16:creationId xmlns:a16="http://schemas.microsoft.com/office/drawing/2014/main" id="{25386A5C-C34B-6349-B14F-9029E88130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6070" y="4508938"/>
            <a:ext cx="2187584" cy="2005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04783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6" descr="Background pattern, rectangle&#10;&#10;Description automatically generated">
            <a:extLst>
              <a:ext uri="{FF2B5EF4-FFF2-40B4-BE49-F238E27FC236}">
                <a16:creationId xmlns:a16="http://schemas.microsoft.com/office/drawing/2014/main" id="{DC3EBAA7-51F9-6C4E-9F84-74BA7BC615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82625"/>
            <a:ext cx="101187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906FE87-DC6A-524A-86CD-2F1195ECD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15363" name="Рисунок 5" descr="logo-01 копия.png">
            <a:extLst>
              <a:ext uri="{FF2B5EF4-FFF2-40B4-BE49-F238E27FC236}">
                <a16:creationId xmlns:a16="http://schemas.microsoft.com/office/drawing/2014/main" id="{3ABDBB1D-A814-B143-962E-BED432C0FE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0025" y="5689600"/>
            <a:ext cx="2787650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TextBox 10">
            <a:extLst>
              <a:ext uri="{FF2B5EF4-FFF2-40B4-BE49-F238E27FC236}">
                <a16:creationId xmlns:a16="http://schemas.microsoft.com/office/drawing/2014/main" id="{5F231E54-FA7F-3640-80C1-E572C879F9F7}"/>
              </a:ext>
            </a:extLst>
          </p:cNvPr>
          <p:cNvSpPr txBox="1">
            <a:spLocks noChangeArrowheads="1"/>
          </p:cNvSpPr>
          <p:nvPr/>
        </p:nvSpPr>
        <p:spPr bwMode="auto">
          <a:xfrm rot="10800000" flipV="1">
            <a:off x="620713" y="1935163"/>
            <a:ext cx="11112500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1" eaLnBrk="1" hangingPunct="1">
              <a:lnSpc>
                <a:spcPct val="100000"/>
              </a:lnSpc>
              <a:spcBef>
                <a:spcPct val="0"/>
              </a:spcBef>
              <a:buClr>
                <a:srgbClr val="C00000"/>
              </a:buClr>
              <a:buFont typeface="Wingdings" pitchFamily="2" charset="2"/>
              <a:buChar char="§"/>
            </a:pPr>
            <a:r>
              <a:rPr lang="ru-RU" altLang="ru-RU"/>
              <a:t>Воспитание сегодня очевидный и ясный приоритет государственной политики в области образования. </a:t>
            </a:r>
          </a:p>
          <a:p>
            <a:pPr lvl="1" eaLnBrk="1" hangingPunct="1">
              <a:lnSpc>
                <a:spcPct val="100000"/>
              </a:lnSpc>
              <a:spcBef>
                <a:spcPct val="0"/>
              </a:spcBef>
              <a:buClr>
                <a:srgbClr val="C00000"/>
              </a:buClr>
              <a:buFont typeface="Wingdings" pitchFamily="2" charset="2"/>
              <a:buChar char="§"/>
            </a:pPr>
            <a:r>
              <a:rPr lang="ru-RU" altLang="ru-RU"/>
              <a:t>Изменения в Конституции, повлекли за собой правки в 273 Закон об образовании в РФ и привели всех работников системы образования к необходимости разрабатывать собственную программу воспитания в каждой образовательной организации, а также календарный план работы и рабочие программы по воспитанию.</a:t>
            </a:r>
            <a:endParaRPr lang="ru-RU" altLang="ru-RU" sz="1400">
              <a:latin typeface="Arial" panose="020B0604020202020204" pitchFamily="34" charset="0"/>
            </a:endParaRPr>
          </a:p>
        </p:txBody>
      </p:sp>
      <p:sp>
        <p:nvSpPr>
          <p:cNvPr id="15365" name="Прямоугольник 1">
            <a:extLst>
              <a:ext uri="{FF2B5EF4-FFF2-40B4-BE49-F238E27FC236}">
                <a16:creationId xmlns:a16="http://schemas.microsoft.com/office/drawing/2014/main" id="{2CB2C159-4CC1-E942-8933-806D0C3F6B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1400" y="158750"/>
            <a:ext cx="26828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2800" b="1">
                <a:solidFill>
                  <a:srgbClr val="C00000"/>
                </a:solidFill>
              </a:rPr>
              <a:t>Актуальность</a:t>
            </a:r>
            <a:endParaRPr lang="ru-RU" altLang="ru-RU" sz="2800"/>
          </a:p>
        </p:txBody>
      </p:sp>
    </p:spTree>
    <p:extLst>
      <p:ext uri="{BB962C8B-B14F-4D97-AF65-F5344CB8AC3E}">
        <p14:creationId xmlns:p14="http://schemas.microsoft.com/office/powerpoint/2010/main" val="33196688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B48637-B8B2-8549-A81B-D11F466B8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Определение воспитания  ФЗ № 304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DF05712-4029-D149-9EA4-2DA74A4C2A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4933" y="1825625"/>
            <a:ext cx="11311467" cy="4490508"/>
          </a:xfrm>
        </p:spPr>
        <p:txBody>
          <a:bodyPr>
            <a:normAutofit/>
          </a:bodyPr>
          <a:lstStyle/>
          <a:p>
            <a:r>
              <a:rPr lang="ru-RU" dirty="0"/>
              <a:t>Воспитание - «…деятельность, направленная на развитие личности, создание условий для самоопределения и социализации обучающихся на основе социокультурных, духовно-нравственных ценностей и принятых в российском обществе правил и норм поведения в интересах человека, семьи, общества и государства, формирование у обучающихся чувства патриотизма, гражданственности, уважения к памяти защитников Отечества и подвигам Героев Отечества, закону и правопорядку, человеку труда и старшему поколению, взаимного уважения, бережного отношения к культурному наследию и традициям многонационального народа Российской Федерации, природе и окружающей среде».</a:t>
            </a:r>
          </a:p>
          <a:p>
            <a:endParaRPr lang="ru-RU" dirty="0"/>
          </a:p>
        </p:txBody>
      </p:sp>
      <p:pic>
        <p:nvPicPr>
          <p:cNvPr id="4" name="Picture 6" descr="Background pattern, rectangle&#10;&#10;Description automatically generated">
            <a:extLst>
              <a:ext uri="{FF2B5EF4-FFF2-40B4-BE49-F238E27FC236}">
                <a16:creationId xmlns:a16="http://schemas.microsoft.com/office/drawing/2014/main" id="{84589361-87F3-AE4B-A3F5-68352B85B7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52" y="1296194"/>
            <a:ext cx="101187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84434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6" descr="Background pattern, rectangle&#10;&#10;Description automatically generated">
            <a:extLst>
              <a:ext uri="{FF2B5EF4-FFF2-40B4-BE49-F238E27FC236}">
                <a16:creationId xmlns:a16="http://schemas.microsoft.com/office/drawing/2014/main" id="{560FA8BE-21DF-7C4A-B977-5B50A512A8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746" y="809452"/>
            <a:ext cx="101187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906FE87-DC6A-524A-86CD-2F1195ECD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19459" name="Рисунок 5" descr="logo-01 копия.png">
            <a:extLst>
              <a:ext uri="{FF2B5EF4-FFF2-40B4-BE49-F238E27FC236}">
                <a16:creationId xmlns:a16="http://schemas.microsoft.com/office/drawing/2014/main" id="{7A309E99-3236-6F48-B33B-A65EC822A2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0025" y="5689600"/>
            <a:ext cx="2787650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TextBox 8">
            <a:extLst>
              <a:ext uri="{FF2B5EF4-FFF2-40B4-BE49-F238E27FC236}">
                <a16:creationId xmlns:a16="http://schemas.microsoft.com/office/drawing/2014/main" id="{BBC544BB-BF36-7847-B721-7D91A65057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2338" y="393938"/>
            <a:ext cx="31400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C00000"/>
                </a:solidFill>
                <a:latin typeface="Arial" panose="020B0604020202020204" pitchFamily="34" charset="0"/>
              </a:rPr>
              <a:t>Определение воспитания</a:t>
            </a:r>
          </a:p>
        </p:txBody>
      </p:sp>
      <p:sp>
        <p:nvSpPr>
          <p:cNvPr id="19462" name="TextBox 10">
            <a:extLst>
              <a:ext uri="{FF2B5EF4-FFF2-40B4-BE49-F238E27FC236}">
                <a16:creationId xmlns:a16="http://schemas.microsoft.com/office/drawing/2014/main" id="{83C2FA8A-A29B-9D45-A75B-3B9264D9A9EE}"/>
              </a:ext>
            </a:extLst>
          </p:cNvPr>
          <p:cNvSpPr txBox="1">
            <a:spLocks noChangeArrowheads="1"/>
          </p:cNvSpPr>
          <p:nvPr/>
        </p:nvSpPr>
        <p:spPr bwMode="auto">
          <a:xfrm rot="10800000" flipV="1">
            <a:off x="592667" y="1848807"/>
            <a:ext cx="11285008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>
                <a:srgbClr val="C00000"/>
              </a:buClr>
              <a:buFont typeface="Wingdings" pitchFamily="2" charset="2"/>
              <a:buChar char="§"/>
            </a:pPr>
            <a:r>
              <a:rPr lang="ru-RU" altLang="ru-RU" b="1" i="1" dirty="0">
                <a:latin typeface="Arial" panose="020B0604020202020204" pitchFamily="34" charset="0"/>
              </a:rPr>
              <a:t>Воспитание – есть целенаправленный и творческий процесс управления становлением и развитием личности ребенка в пространстве образования.</a:t>
            </a:r>
            <a:r>
              <a:rPr lang="ru-RU" altLang="ru-RU" dirty="0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9463" name="Прямоугольник 1">
            <a:extLst>
              <a:ext uri="{FF2B5EF4-FFF2-40B4-BE49-F238E27FC236}">
                <a16:creationId xmlns:a16="http://schemas.microsoft.com/office/drawing/2014/main" id="{91E13B33-11B2-894B-B7CC-C71C9E744E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2666" y="4316942"/>
            <a:ext cx="707813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400" b="1" i="1" dirty="0">
                <a:latin typeface="Times New Roman" panose="02020603050405020304" pitchFamily="18" charset="0"/>
              </a:rPr>
              <a:t>Программа воспитания – есть инструмент управления становлением и развитием личности ребенка в пространстве образования.</a:t>
            </a:r>
            <a:r>
              <a:rPr lang="ru-RU" altLang="ru-RU" sz="2400" dirty="0">
                <a:latin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182512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Прямоугольник 7">
            <a:extLst>
              <a:ext uri="{FF2B5EF4-FFF2-40B4-BE49-F238E27FC236}">
                <a16:creationId xmlns:a16="http://schemas.microsoft.com/office/drawing/2014/main" id="{8B1A2457-2D22-DF42-856B-9E5654FA2F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663" y="1631950"/>
            <a:ext cx="10825162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None/>
            </a:pPr>
            <a:r>
              <a:rPr lang="ru-RU" altLang="ru-RU" sz="3200" i="1">
                <a:latin typeface="Century Schoolbook" panose="02040604050505020304" pitchFamily="18" charset="0"/>
              </a:rPr>
              <a:t>«Высоконравственный, творческий, компетентный гражданин России, принимающий судьбу отечества как свою личную, осознающий ответственность за настоящее и будущее своей страны, укорененный в духовных и культурных традициях многонационального народа Российской Федерации»</a:t>
            </a: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B51943AF-64D3-463E-A750-63F17911AF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5388" y="354013"/>
            <a:ext cx="92186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21920" tIns="60960" rIns="121920" bIns="60960" anchor="ctr">
            <a:spAutoFit/>
          </a:bodyPr>
          <a:lstStyle/>
          <a:p>
            <a:pPr>
              <a:lnSpc>
                <a:spcPts val="3600"/>
              </a:lnSpc>
              <a:defRPr/>
            </a:pPr>
            <a:r>
              <a:rPr lang="ru-RU" sz="3733" b="1" dirty="0">
                <a:solidFill>
                  <a:schemeClr val="bg1"/>
                </a:solidFill>
                <a:latin typeface="Rawline Bold" panose="00000800000000000000" pitchFamily="2" charset="-52"/>
                <a:cs typeface="Times New Roman" pitchFamily="18" charset="0"/>
              </a:rPr>
              <a:t>Заголовок</a:t>
            </a:r>
          </a:p>
        </p:txBody>
      </p:sp>
      <p:sp>
        <p:nvSpPr>
          <p:cNvPr id="26627" name="Rectangle 1">
            <a:extLst>
              <a:ext uri="{FF2B5EF4-FFF2-40B4-BE49-F238E27FC236}">
                <a16:creationId xmlns:a16="http://schemas.microsoft.com/office/drawing/2014/main" id="{1ABCEC81-3D2E-B34C-B058-EAB2A51EF0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5388" y="354013"/>
            <a:ext cx="92186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ts val="3600"/>
              </a:lnSpc>
            </a:pPr>
            <a:r>
              <a:rPr lang="ru-RU" altLang="ru-RU" sz="3200" b="1">
                <a:solidFill>
                  <a:srgbClr val="C00000"/>
                </a:solidFill>
              </a:rPr>
              <a:t>Национальный воспитательный идеал</a:t>
            </a:r>
            <a:endParaRPr lang="ru-RU" altLang="ru-RU" sz="3200" b="1">
              <a:solidFill>
                <a:srgbClr val="C00000"/>
              </a:solidFill>
              <a:latin typeface="Rawline Bold"/>
              <a:cs typeface="Times New Roman" panose="02020603050405020304" pitchFamily="18" charset="0"/>
            </a:endParaRPr>
          </a:p>
        </p:txBody>
      </p:sp>
      <p:pic>
        <p:nvPicPr>
          <p:cNvPr id="26628" name="Picture 6" descr="Background pattern, rectangle&#10;&#10;Description automatically generated">
            <a:extLst>
              <a:ext uri="{FF2B5EF4-FFF2-40B4-BE49-F238E27FC236}">
                <a16:creationId xmlns:a16="http://schemas.microsoft.com/office/drawing/2014/main" id="{4BA70B85-5427-0442-8002-5A0426524E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8" y="1031875"/>
            <a:ext cx="101187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9" name="Прямоугольник 3">
            <a:extLst>
              <a:ext uri="{FF2B5EF4-FFF2-40B4-BE49-F238E27FC236}">
                <a16:creationId xmlns:a16="http://schemas.microsoft.com/office/drawing/2014/main" id="{6D126D8E-DFC8-194C-9092-868B028AB8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6375" y="5619750"/>
            <a:ext cx="6477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 b="1">
                <a:solidFill>
                  <a:srgbClr val="FF0000"/>
                </a:solidFill>
              </a:rPr>
              <a:t>Концепция духовно-нравственного развития и воспитания личности гражданина России</a:t>
            </a:r>
            <a:endParaRPr lang="ru-RU" altLang="ru-RU" sz="2000" b="1">
              <a:solidFill>
                <a:srgbClr val="FF0000"/>
              </a:solidFill>
              <a:latin typeface="Rawline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40818706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BDED15-FE5D-644C-ABAC-D680E5C70D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091" y="8560"/>
            <a:ext cx="10515600" cy="1325563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Воспитание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2F927D9-2F89-3B44-89DF-0D6CD67E13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5600" y="1488111"/>
            <a:ext cx="11480799" cy="4371975"/>
          </a:xfrm>
        </p:spPr>
        <p:txBody>
          <a:bodyPr>
            <a:normAutofit/>
          </a:bodyPr>
          <a:lstStyle/>
          <a:p>
            <a:r>
              <a:rPr lang="ru-RU" dirty="0"/>
              <a:t>является специально организованным образовательным процессом, в котором интегрированы:</a:t>
            </a:r>
          </a:p>
          <a:p>
            <a:r>
              <a:rPr lang="ru-RU" dirty="0"/>
              <a:t>становление ценностно-смысловой картины мира на основе развития сознания;</a:t>
            </a:r>
          </a:p>
          <a:p>
            <a:r>
              <a:rPr lang="ru-RU" dirty="0"/>
              <a:t>развитие </a:t>
            </a:r>
            <a:r>
              <a:rPr lang="ru-RU" dirty="0" err="1"/>
              <a:t>субъектности</a:t>
            </a:r>
            <a:r>
              <a:rPr lang="ru-RU" dirty="0"/>
              <a:t>, формирующее ответственность и ресурсы для сотрудничества в творческой продуктивной и социальной деятельности; </a:t>
            </a:r>
          </a:p>
          <a:p>
            <a:r>
              <a:rPr lang="ru-RU" dirty="0"/>
              <a:t>развитие личностной позиции в системе отношений с другими людьми, основным проявлением которой является забота, уважение, нравственный поступок в неопределенной (критической) ситуации.</a:t>
            </a:r>
          </a:p>
          <a:p>
            <a:endParaRPr lang="ru-RU" dirty="0"/>
          </a:p>
        </p:txBody>
      </p:sp>
      <p:pic>
        <p:nvPicPr>
          <p:cNvPr id="4" name="Picture 6" descr="Background pattern, rectangle&#10;&#10;Description automatically generated">
            <a:extLst>
              <a:ext uri="{FF2B5EF4-FFF2-40B4-BE49-F238E27FC236}">
                <a16:creationId xmlns:a16="http://schemas.microsoft.com/office/drawing/2014/main" id="{DFAAF5B2-4CBA-B844-9DD4-704A8E0C55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8" y="1009453"/>
            <a:ext cx="101187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1" descr="page1image3024">
            <a:extLst>
              <a:ext uri="{FF2B5EF4-FFF2-40B4-BE49-F238E27FC236}">
                <a16:creationId xmlns:a16="http://schemas.microsoft.com/office/drawing/2014/main" id="{1AAB5730-ABA8-6F4E-9A5D-11187C75D6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9612" y="5249333"/>
            <a:ext cx="1760068" cy="1613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35695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483B01-3C57-4A4B-88C2-093A5E153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573" y="115743"/>
            <a:ext cx="10515600" cy="1325563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Становление личностной позиции</a:t>
            </a:r>
            <a:b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D493EB2-BEBC-C844-BD4E-2A83A8B538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4855" y="1174173"/>
            <a:ext cx="10855036" cy="5008418"/>
          </a:xfrm>
        </p:spPr>
        <p:txBody>
          <a:bodyPr>
            <a:normAutofit fontScale="85000" lnSpcReduction="20000"/>
          </a:bodyPr>
          <a:lstStyle/>
          <a:p>
            <a:r>
              <a:rPr lang="ru-RU" dirty="0" err="1"/>
              <a:t>Укорененность</a:t>
            </a:r>
            <a:r>
              <a:rPr lang="ru-RU" dirty="0"/>
              <a:t> в культурных и духовных традициях своей страны и народа; </a:t>
            </a:r>
            <a:endParaRPr lang="en-US" dirty="0"/>
          </a:p>
          <a:p>
            <a:r>
              <a:rPr lang="ru-RU" dirty="0"/>
              <a:t>принятие ответственности за судьбу своей страны, близких и свою собственную; </a:t>
            </a:r>
            <a:endParaRPr lang="en-US" dirty="0"/>
          </a:p>
          <a:p>
            <a:r>
              <a:rPr lang="ru-RU" dirty="0"/>
              <a:t>мировоззренческая картина, в которой определено различение добра и зла.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dirty="0"/>
              <a:t>Проявляющий самостоятельность и ответственность в постановке и достижении жизненных целей, активность, честность и принципиальность в общественной сфере</a:t>
            </a:r>
          </a:p>
          <a:p>
            <a:r>
              <a:rPr lang="ru-RU" dirty="0"/>
              <a:t>Стремящийся к гармоничному телесному, душевному и духовному развитию</a:t>
            </a:r>
          </a:p>
          <a:p>
            <a:pPr lvl="0"/>
            <a:r>
              <a:rPr lang="ru-RU" dirty="0"/>
              <a:t>Проявляющий сочувствие и деятельное сострадание к другим людям, активно и осознанно участвующий в волонтерских и благотворительных проектах. </a:t>
            </a:r>
          </a:p>
          <a:p>
            <a:r>
              <a:rPr lang="ru-RU" dirty="0"/>
              <a:t>Стремящийся к созданию собственной семьи с детьми, укреплению и развитию семейных ценностей, </a:t>
            </a:r>
            <a:r>
              <a:rPr lang="ru-RU" dirty="0" err="1"/>
              <a:t>межпоколенных</a:t>
            </a:r>
            <a:r>
              <a:rPr lang="ru-RU" dirty="0"/>
              <a:t> связей</a:t>
            </a:r>
          </a:p>
          <a:p>
            <a:r>
              <a:rPr lang="ru-RU" dirty="0"/>
              <a:t>Доброжелательно, конструктивно и эффективно взаимодействующий с другими людьми, в том числе, с представителями различных культур, возрастов, людей с ОВЗ </a:t>
            </a:r>
          </a:p>
          <a:p>
            <a:endParaRPr lang="ru-RU" dirty="0"/>
          </a:p>
        </p:txBody>
      </p:sp>
      <p:pic>
        <p:nvPicPr>
          <p:cNvPr id="4" name="Picture 6" descr="Background pattern, rectangle&#10;&#10;Description automatically generated">
            <a:extLst>
              <a:ext uri="{FF2B5EF4-FFF2-40B4-BE49-F238E27FC236}">
                <a16:creationId xmlns:a16="http://schemas.microsoft.com/office/drawing/2014/main" id="{C25B936C-2FB0-9C4E-B2FA-C424E46785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8" y="778524"/>
            <a:ext cx="101187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1" descr="page1image3024">
            <a:extLst>
              <a:ext uri="{FF2B5EF4-FFF2-40B4-BE49-F238E27FC236}">
                <a16:creationId xmlns:a16="http://schemas.microsoft.com/office/drawing/2014/main" id="{877E2057-36AD-BD46-9F96-5AB1219AD9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8337" y="4927600"/>
            <a:ext cx="2015627" cy="1847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78231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ABEC5C-5435-D341-8457-8F57EE738D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845" y="126134"/>
            <a:ext cx="10515600" cy="1325563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Становление субъекта деятельности </a:t>
            </a:r>
            <a:b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056DD2C-E5AC-FE41-B44E-85711BF8C3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3845" y="1205345"/>
            <a:ext cx="10993582" cy="4971618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Человек творческий и созидающий, способный преобразовывать себя, свою деятельность и окружающий мир; </a:t>
            </a:r>
            <a:endParaRPr lang="en-US" dirty="0"/>
          </a:p>
          <a:p>
            <a:r>
              <a:rPr lang="ru-RU" dirty="0"/>
              <a:t>способность сделать свою жизнь предметом практического преобразования.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/>
            <a:r>
              <a:rPr lang="ru-RU" dirty="0"/>
              <a:t>Способный к созидательному труду на благо людей, общества и государства</a:t>
            </a:r>
            <a:endParaRPr lang="en-US" dirty="0"/>
          </a:p>
          <a:p>
            <a:r>
              <a:rPr lang="ru-RU" dirty="0"/>
              <a:t>Действующий в интересах обеспечения безопасности и благополучия России, сохранения родной культуры, исторической памяти и преемственности на основе любви к Родине, родному народу, малой родине, принятия традиционных ценностей человеческой жизни, семьи, многонационального народа России. </a:t>
            </a:r>
            <a:endParaRPr lang="en-US" dirty="0"/>
          </a:p>
          <a:p>
            <a:pPr lvl="0"/>
            <a:r>
              <a:rPr lang="ru-RU" dirty="0"/>
              <a:t>Активно, сознательно и творчески принимающий участие в достижении национальных целей развития России в различных сферах социальной жизни.</a:t>
            </a:r>
          </a:p>
          <a:p>
            <a:pPr lvl="0"/>
            <a:r>
              <a:rPr lang="ru-RU" dirty="0"/>
              <a:t>Стремящийся к творческому преобразованию своей жизни, общества.  </a:t>
            </a:r>
          </a:p>
          <a:p>
            <a:endParaRPr lang="ru-RU" dirty="0"/>
          </a:p>
        </p:txBody>
      </p:sp>
      <p:pic>
        <p:nvPicPr>
          <p:cNvPr id="4" name="Picture 6" descr="Background pattern, rectangle&#10;&#10;Description automatically generated">
            <a:extLst>
              <a:ext uri="{FF2B5EF4-FFF2-40B4-BE49-F238E27FC236}">
                <a16:creationId xmlns:a16="http://schemas.microsoft.com/office/drawing/2014/main" id="{DB12A8C8-99DE-664B-A4FD-E357A48B2A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863" y="788915"/>
            <a:ext cx="101187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1" descr="page1image3024">
            <a:extLst>
              <a:ext uri="{FF2B5EF4-FFF2-40B4-BE49-F238E27FC236}">
                <a16:creationId xmlns:a16="http://schemas.microsoft.com/office/drawing/2014/main" id="{8AFD4737-0053-5B4F-A9DB-84B8AEB62D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9270" y="5901553"/>
            <a:ext cx="1043397" cy="956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6370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2C40FD-CEDF-4B4C-8EEB-2B70192BD2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365125"/>
            <a:ext cx="10515600" cy="570057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Становление культуры мышления</a:t>
            </a:r>
            <a:b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98C4A61-C9F8-AC4A-84AA-A7E1BE14E2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3899" y="1371600"/>
            <a:ext cx="10695709" cy="4946073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Способный двигаться и размышлять в идеальных пространствах («вертикальное мышление»); </a:t>
            </a:r>
            <a:endParaRPr lang="en-US" dirty="0"/>
          </a:p>
          <a:p>
            <a:r>
              <a:rPr lang="ru-RU" dirty="0"/>
              <a:t>способность к критическому мышлению, анализу и пониманию ситуаций («горизонтальное мышление»); </a:t>
            </a:r>
            <a:endParaRPr lang="en-US" dirty="0"/>
          </a:p>
          <a:p>
            <a:r>
              <a:rPr lang="ru-RU" dirty="0"/>
              <a:t>способность к синтезирующему продуктивному мышлению, понимание единства человека, общества и окружающего мира («холистическое мышление»).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dirty="0"/>
              <a:t>Системно, креативно и критически мыслящий, активно и целенаправленно познающий мир для его позитивного преобразования. </a:t>
            </a:r>
          </a:p>
          <a:p>
            <a:r>
              <a:rPr lang="ru-RU" dirty="0"/>
              <a:t>Сознательно проектирующий свой жизненный путь, использующий для разрешения проблем и достижения целей средства </a:t>
            </a:r>
            <a:r>
              <a:rPr lang="ru-RU" dirty="0" err="1"/>
              <a:t>саморегуляции</a:t>
            </a:r>
            <a:r>
              <a:rPr lang="ru-RU" dirty="0"/>
              <a:t>, самоорганизации и рефлексии ответственно относящийся к   своей репутации, в том числе, в сетевой среде.</a:t>
            </a:r>
          </a:p>
          <a:p>
            <a:r>
              <a:rPr lang="ru-RU" dirty="0"/>
              <a:t>Сохраняющий внутреннюю устойчивость в динамично меняющихся условиях, проявляющий социальную, профессиональную и образовательную мобильность, успешно и продуктивно решающий производственные задачи, в том числе, связанные с инновационным развитием.</a:t>
            </a:r>
          </a:p>
          <a:p>
            <a:r>
              <a:rPr lang="ru-RU" dirty="0"/>
              <a:t>Ясно и свободно выражающий свои мысли на русском и на родном языке </a:t>
            </a:r>
          </a:p>
          <a:p>
            <a:endParaRPr lang="ru-RU" dirty="0"/>
          </a:p>
        </p:txBody>
      </p:sp>
      <p:pic>
        <p:nvPicPr>
          <p:cNvPr id="4" name="Picture 6" descr="Background pattern, rectangle&#10;&#10;Description automatically generated">
            <a:extLst>
              <a:ext uri="{FF2B5EF4-FFF2-40B4-BE49-F238E27FC236}">
                <a16:creationId xmlns:a16="http://schemas.microsoft.com/office/drawing/2014/main" id="{4672AE2A-675F-894F-AE3F-C5A1E12519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816" y="627207"/>
            <a:ext cx="101187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1" descr="page1image3024">
            <a:extLst>
              <a:ext uri="{FF2B5EF4-FFF2-40B4-BE49-F238E27FC236}">
                <a16:creationId xmlns:a16="http://schemas.microsoft.com/office/drawing/2014/main" id="{649F9B94-6D78-F248-B15F-7B674001E9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9507" y="5415770"/>
            <a:ext cx="1459986" cy="1338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326017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1224</Words>
  <Application>Microsoft Macintosh PowerPoint</Application>
  <PresentationFormat>Широкоэкранный</PresentationFormat>
  <Paragraphs>85</Paragraphs>
  <Slides>17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7" baseType="lpstr">
      <vt:lpstr>Arial</vt:lpstr>
      <vt:lpstr>Calibri</vt:lpstr>
      <vt:lpstr>Calibri Light</vt:lpstr>
      <vt:lpstr>Century Schoolbook</vt:lpstr>
      <vt:lpstr>Rawline Bold</vt:lpstr>
      <vt:lpstr>Rawline Medium</vt:lpstr>
      <vt:lpstr>Rawline SemiBold</vt:lpstr>
      <vt:lpstr>Times New Roman</vt:lpstr>
      <vt:lpstr>Wingdings</vt:lpstr>
      <vt:lpstr>Тема Office</vt:lpstr>
      <vt:lpstr>Воспитание гражданина – новые акценты</vt:lpstr>
      <vt:lpstr>Презентация PowerPoint</vt:lpstr>
      <vt:lpstr>Определение воспитания  ФЗ № 304</vt:lpstr>
      <vt:lpstr>Презентация PowerPoint</vt:lpstr>
      <vt:lpstr>Презентация PowerPoint</vt:lpstr>
      <vt:lpstr>Воспитание </vt:lpstr>
      <vt:lpstr>Становление личностной позиции </vt:lpstr>
      <vt:lpstr>Становление субъекта деятельности  </vt:lpstr>
      <vt:lpstr>Становление культуры мышления </vt:lpstr>
      <vt:lpstr>Воспитанный человек</vt:lpstr>
      <vt:lpstr>Новые акценты</vt:lpstr>
      <vt:lpstr> </vt:lpstr>
      <vt:lpstr>Уклад </vt:lpstr>
      <vt:lpstr> </vt:lpstr>
      <vt:lpstr>Презентация PowerPoint</vt:lpstr>
      <vt:lpstr>Презентация PowerPoint</vt:lpstr>
      <vt:lpstr> 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Воспитание гражданина – новые акценты</dc:title>
  <dc:creator>Microsoft Office User</dc:creator>
  <cp:lastModifiedBy>Microsoft Office User</cp:lastModifiedBy>
  <cp:revision>9</cp:revision>
  <dcterms:created xsi:type="dcterms:W3CDTF">2021-08-16T22:24:52Z</dcterms:created>
  <dcterms:modified xsi:type="dcterms:W3CDTF">2021-08-17T01:16:26Z</dcterms:modified>
</cp:coreProperties>
</file>